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59" r:id="rId4"/>
    <p:sldId id="261" r:id="rId5"/>
    <p:sldId id="262" r:id="rId6"/>
    <p:sldId id="272" r:id="rId7"/>
    <p:sldId id="273" r:id="rId8"/>
    <p:sldId id="271" r:id="rId9"/>
    <p:sldId id="274" r:id="rId10"/>
    <p:sldId id="275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>
        <p:scale>
          <a:sx n="118" d="100"/>
          <a:sy n="118" d="100"/>
        </p:scale>
        <p:origin x="-153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938004277243123E-2"/>
          <c:y val="3.1154032854444475E-2"/>
          <c:w val="0.74855582288325073"/>
          <c:h val="0.87770359589771252"/>
        </c:manualLayout>
      </c:layout>
      <c:lineChart>
        <c:grouping val="standard"/>
        <c:varyColors val="0"/>
        <c:ser>
          <c:idx val="0"/>
          <c:order val="0"/>
          <c:tx>
            <c:strRef>
              <c:f>List1!$B$4</c:f>
              <c:strCache>
                <c:ptCount val="1"/>
                <c:pt idx="0">
                  <c:v>results</c:v>
                </c:pt>
              </c:strCache>
            </c:strRef>
          </c:tx>
          <c:marker>
            <c:symbol val="none"/>
          </c:marker>
          <c:val>
            <c:numRef>
              <c:f>List1!$C$4:$L$4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List1!$B$6</c:f>
              <c:strCache>
                <c:ptCount val="1"/>
                <c:pt idx="0">
                  <c:v>Self-assessment</c:v>
                </c:pt>
              </c:strCache>
            </c:strRef>
          </c:tx>
          <c:marker>
            <c:symbol val="none"/>
          </c:marker>
          <c:val>
            <c:numRef>
              <c:f>List1!$C$6:$L$6</c:f>
              <c:numCache>
                <c:formatCode>General</c:formatCode>
                <c:ptCount val="10"/>
                <c:pt idx="0">
                  <c:v>6</c:v>
                </c:pt>
                <c:pt idx="1">
                  <c:v>6.2</c:v>
                </c:pt>
                <c:pt idx="2">
                  <c:v>6.4</c:v>
                </c:pt>
                <c:pt idx="3">
                  <c:v>6.6</c:v>
                </c:pt>
                <c:pt idx="4">
                  <c:v>6.8</c:v>
                </c:pt>
                <c:pt idx="5">
                  <c:v>7</c:v>
                </c:pt>
                <c:pt idx="6">
                  <c:v>7.2</c:v>
                </c:pt>
                <c:pt idx="7">
                  <c:v>7.4</c:v>
                </c:pt>
                <c:pt idx="8">
                  <c:v>7.6</c:v>
                </c:pt>
                <c:pt idx="9">
                  <c:v>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271232"/>
        <c:axId val="104322176"/>
      </c:lineChart>
      <c:catAx>
        <c:axId val="104271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cs-CZ"/>
          </a:p>
        </c:txPr>
        <c:crossAx val="104322176"/>
        <c:crosses val="autoZero"/>
        <c:auto val="1"/>
        <c:lblAlgn val="ctr"/>
        <c:lblOffset val="100"/>
        <c:noMultiLvlLbl val="0"/>
      </c:catAx>
      <c:valAx>
        <c:axId val="104322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cs-CZ"/>
          </a:p>
        </c:txPr>
        <c:crossAx val="1042712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 i="0" baseline="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200" b="1" i="0" baseline="0"/>
            </a:pPr>
            <a:endParaRPr lang="cs-CZ"/>
          </a:p>
        </c:txPr>
      </c:legendEntry>
      <c:layout>
        <c:manualLayout>
          <c:xMode val="edge"/>
          <c:yMode val="edge"/>
          <c:x val="0.77631172839506157"/>
          <c:y val="0.38752592542183861"/>
          <c:w val="0.21442901234567899"/>
          <c:h val="0.22214189554797531"/>
        </c:manualLayout>
      </c:layout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List1!$Q$4</c:f>
              <c:strCache>
                <c:ptCount val="1"/>
                <c:pt idx="0">
                  <c:v>results</c:v>
                </c:pt>
              </c:strCache>
            </c:strRef>
          </c:tx>
          <c:marker>
            <c:symbol val="none"/>
          </c:marker>
          <c:val>
            <c:numRef>
              <c:f>List1!$R$4:$AA$4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List1!$Q$6</c:f>
              <c:strCache>
                <c:ptCount val="1"/>
                <c:pt idx="0">
                  <c:v>Self-assessment</c:v>
                </c:pt>
              </c:strCache>
            </c:strRef>
          </c:tx>
          <c:marker>
            <c:symbol val="none"/>
          </c:marker>
          <c:val>
            <c:numRef>
              <c:f>List1!$R$6:$AA$6</c:f>
              <c:numCache>
                <c:formatCode>General</c:formatCode>
                <c:ptCount val="10"/>
                <c:pt idx="0">
                  <c:v>6</c:v>
                </c:pt>
                <c:pt idx="1">
                  <c:v>6.35</c:v>
                </c:pt>
                <c:pt idx="2">
                  <c:v>6.7</c:v>
                </c:pt>
                <c:pt idx="3">
                  <c:v>7.05</c:v>
                </c:pt>
                <c:pt idx="4">
                  <c:v>7.4</c:v>
                </c:pt>
                <c:pt idx="5">
                  <c:v>7.75</c:v>
                </c:pt>
                <c:pt idx="6">
                  <c:v>8.1</c:v>
                </c:pt>
                <c:pt idx="7">
                  <c:v>8.4500000000000028</c:v>
                </c:pt>
                <c:pt idx="8">
                  <c:v>8.8000000000000007</c:v>
                </c:pt>
                <c:pt idx="9">
                  <c:v>9.15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594304"/>
        <c:axId val="106595840"/>
      </c:lineChart>
      <c:catAx>
        <c:axId val="10659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06595840"/>
        <c:crosses val="autoZero"/>
        <c:auto val="1"/>
        <c:lblAlgn val="ctr"/>
        <c:lblOffset val="100"/>
        <c:noMultiLvlLbl val="0"/>
      </c:catAx>
      <c:valAx>
        <c:axId val="106595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6594304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baseline="0">
                <a:solidFill>
                  <a:sysClr val="windowText" lastClr="000000"/>
                </a:solidFill>
              </a:defRPr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ysClr val="windowText" lastClr="000000"/>
                </a:solidFill>
              </a:defRPr>
            </a:pPr>
            <a:endParaRPr lang="cs-CZ"/>
          </a:p>
        </c:txPr>
      </c:legendEntry>
      <c:layout>
        <c:manualLayout>
          <c:xMode val="edge"/>
          <c:yMode val="edge"/>
          <c:x val="0.71958333333333335"/>
          <c:y val="0.36998651210265476"/>
          <c:w val="0.26374999999999998"/>
          <c:h val="0.33480742109469347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baseline="0">
          <a:solidFill>
            <a:schemeClr val="bg1"/>
          </a:solidFill>
        </a:defRPr>
      </a:pPr>
      <a:endParaRPr lang="cs-CZ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0.70833</cdr:x>
      <cdr:y>0.92108</cdr:y>
    </cdr:from>
    <cdr:to>
      <cdr:x>0.89931</cdr:x>
      <cdr:y>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829312" y="4329130"/>
          <a:ext cx="157163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  <cdr:relSizeAnchor xmlns:cdr="http://schemas.openxmlformats.org/drawingml/2006/chartDrawing">
    <cdr:from>
      <cdr:x>0.68229</cdr:x>
      <cdr:y>0.9184</cdr:y>
    </cdr:from>
    <cdr:to>
      <cdr:x>0.95139</cdr:x>
      <cdr:y>1</cdr:y>
    </cdr:to>
    <cdr:sp macro="" textlink="">
      <cdr:nvSpPr>
        <cdr:cNvPr id="5" name="TextovéPole 5"/>
        <cdr:cNvSpPr txBox="1"/>
      </cdr:nvSpPr>
      <cdr:spPr>
        <a:xfrm xmlns:a="http://schemas.openxmlformats.org/drawingml/2006/main">
          <a:off x="5614998" y="4400568"/>
          <a:ext cx="22145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cs-CZ" dirty="0"/>
        </a:p>
      </cdr:txBody>
    </cdr:sp>
  </cdr:relSizeAnchor>
  <cdr:relSizeAnchor xmlns:cdr="http://schemas.openxmlformats.org/drawingml/2006/chartDrawing">
    <cdr:from>
      <cdr:x>0.70833</cdr:x>
      <cdr:y>0.92108</cdr:y>
    </cdr:from>
    <cdr:to>
      <cdr:x>0.89931</cdr:x>
      <cdr:y>1</cdr:y>
    </cdr:to>
    <cdr:sp macro="" textlink="">
      <cdr:nvSpPr>
        <cdr:cNvPr id="6" name="TextovéPole 1"/>
        <cdr:cNvSpPr txBox="1"/>
      </cdr:nvSpPr>
      <cdr:spPr>
        <a:xfrm xmlns:a="http://schemas.openxmlformats.org/drawingml/2006/main">
          <a:off x="5829312" y="4329130"/>
          <a:ext cx="157163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  <cdr:relSizeAnchor xmlns:cdr="http://schemas.openxmlformats.org/drawingml/2006/chartDrawing">
    <cdr:from>
      <cdr:x>0.68229</cdr:x>
      <cdr:y>0.9184</cdr:y>
    </cdr:from>
    <cdr:to>
      <cdr:x>0.95139</cdr:x>
      <cdr:y>1</cdr:y>
    </cdr:to>
    <cdr:sp macro="" textlink="">
      <cdr:nvSpPr>
        <cdr:cNvPr id="7" name="TextovéPole 5"/>
        <cdr:cNvSpPr txBox="1"/>
      </cdr:nvSpPr>
      <cdr:spPr>
        <a:xfrm xmlns:a="http://schemas.openxmlformats.org/drawingml/2006/main">
          <a:off x="5614998" y="4400568"/>
          <a:ext cx="22145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cs-CZ" dirty="0" smtClean="0"/>
            <a:t>účastníci</a:t>
          </a:r>
          <a:endParaRPr lang="cs-CZ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0.28646</cdr:x>
      <cdr:y>0.0816</cdr:y>
    </cdr:to>
    <cdr:sp macro="" textlink="">
      <cdr:nvSpPr>
        <cdr:cNvPr id="8" name="TextovéPole 6"/>
        <cdr:cNvSpPr txBox="1"/>
      </cdr:nvSpPr>
      <cdr:spPr>
        <a:xfrm xmlns:a="http://schemas.openxmlformats.org/drawingml/2006/main">
          <a:off x="-28604" y="-100026"/>
          <a:ext cx="235745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cs-CZ" dirty="0" smtClean="0"/>
            <a:t>Dosažené výsledky</a:t>
          </a:r>
          <a:endParaRPr lang="cs-CZ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7B226-12C6-451A-9F3C-442F593D977A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909D7-30F1-46C6-AF9D-07403BB27BE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55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Justin_Kruger&amp;action=edit&amp;redlink=1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cs.wikipedia.org/w/index.php?title=Journal_of_Personality_and_Social_Psychology&amp;action=edit&amp;redlink=1" TargetMode="External"/><Relationship Id="rId4" Type="http://schemas.openxmlformats.org/officeDocument/2006/relationships/hyperlink" Target="http://cs.wikipedia.org/w/index.php?title=David_Dunning&amp;action=edit&amp;redlink=1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Justin Kruger (stránka neexistuje)"/>
              </a:rPr>
              <a:t>KRUGER, Justin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cs-CZ" sz="120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David Dunning (stránka neexistuje)"/>
              </a:rPr>
              <a:t>DUNNING, David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Unskilled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Unaware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Difficulties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Recognizing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's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Incompetence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Lead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Inflated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Assessments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1200" i="1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Journal of Personality and Social Psychology (stránka neexistuje)"/>
              </a:rPr>
              <a:t>Journal</a:t>
            </a:r>
            <a:r>
              <a:rPr lang="cs-CZ" sz="120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Journal of Personality and Social Psychology (stránka neexistuje)"/>
              </a:rPr>
              <a:t> </a:t>
            </a:r>
            <a:r>
              <a:rPr lang="cs-CZ" sz="1200" i="1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Journal of Personality and Social Psychology (stránka neexistuje)"/>
              </a:rPr>
              <a:t>of</a:t>
            </a:r>
            <a:r>
              <a:rPr lang="cs-CZ" sz="120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Journal of Personality and Social Psychology (stránka neexistuje)"/>
              </a:rPr>
              <a:t> Personality </a:t>
            </a:r>
            <a:r>
              <a:rPr lang="cs-CZ" sz="1200" i="1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Journal of Personality and Social Psychology (stránka neexistuje)"/>
              </a:rPr>
              <a:t>and</a:t>
            </a:r>
            <a:r>
              <a:rPr lang="cs-CZ" sz="120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Journal of Personality and Social Psychology (stránka neexistuje)"/>
              </a:rPr>
              <a:t> </a:t>
            </a:r>
            <a:r>
              <a:rPr lang="cs-CZ" sz="1200" i="1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Journal of Personality and Social Psychology (stránka neexistuje)"/>
              </a:rPr>
              <a:t>Social</a:t>
            </a:r>
            <a:r>
              <a:rPr lang="cs-CZ" sz="1200" i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Journal of Personality and Social Psychology (stránka neexistuje)"/>
              </a:rPr>
              <a:t> Psychology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[online]. 1999, </a:t>
            </a:r>
            <a:r>
              <a:rPr lang="cs-CZ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roč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77, čís. 6, s. 121-1134.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909D7-30F1-46C6-AF9D-07403BB27BE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872B7-4AEE-4271-BA72-CC5CCE94ECB6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2012-D1FF-42C1-BC4B-26BA59627F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Vliv </a:t>
            </a:r>
            <a:r>
              <a:rPr lang="cs-CZ" b="1" u="sng" dirty="0" err="1" smtClean="0"/>
              <a:t>Dunning</a:t>
            </a:r>
            <a:r>
              <a:rPr lang="cs-CZ" b="1" u="sng" dirty="0" smtClean="0"/>
              <a:t>-</a:t>
            </a:r>
            <a:r>
              <a:rPr lang="cs-CZ" b="1" u="sng" dirty="0" err="1" smtClean="0"/>
              <a:t>krugerova</a:t>
            </a:r>
            <a:r>
              <a:rPr lang="cs-CZ" b="1" u="sng" dirty="0" smtClean="0"/>
              <a:t> efektu na přijímání a prosazování reforem a veřejnou volbu.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státního zřízení (monarchie, diktatura)</a:t>
            </a:r>
          </a:p>
          <a:p>
            <a:endParaRPr lang="cs-CZ" dirty="0" smtClean="0"/>
          </a:p>
          <a:p>
            <a:r>
              <a:rPr lang="cs-CZ" dirty="0" smtClean="0"/>
              <a:t>Změna systému na meritokratický. </a:t>
            </a:r>
          </a:p>
          <a:p>
            <a:pPr>
              <a:buNone/>
            </a:pPr>
            <a:r>
              <a:rPr lang="cs-CZ" dirty="0" smtClean="0"/>
              <a:t>		-(Vláda schopných)</a:t>
            </a:r>
          </a:p>
          <a:p>
            <a:pPr>
              <a:buNone/>
            </a:pPr>
            <a:r>
              <a:rPr lang="cs-CZ" dirty="0" smtClean="0"/>
              <a:t>		- prokázání schopnosti.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cs-CZ" sz="6000" dirty="0" smtClean="0"/>
              <a:t>Děkuji za pozornost!</a:t>
            </a:r>
          </a:p>
          <a:p>
            <a:pPr algn="ctr">
              <a:buNone/>
            </a:pPr>
            <a:r>
              <a:rPr lang="cs-CZ" sz="6000" dirty="0" smtClean="0"/>
              <a:t>Rád uvítám Vaši </a:t>
            </a:r>
            <a:r>
              <a:rPr lang="cs-CZ" sz="6000" smtClean="0"/>
              <a:t>konstruktivní kritiku!</a:t>
            </a:r>
            <a:endParaRPr lang="cs-CZ" sz="60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Dunning</a:t>
            </a:r>
            <a:r>
              <a:rPr lang="cs-CZ" dirty="0" smtClean="0"/>
              <a:t>-</a:t>
            </a:r>
            <a:r>
              <a:rPr lang="cs-CZ" dirty="0" err="1" smtClean="0"/>
              <a:t>Krugerův</a:t>
            </a:r>
            <a:r>
              <a:rPr lang="cs-CZ" dirty="0" smtClean="0"/>
              <a:t> efekt?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u="sng" dirty="0" smtClean="0"/>
              <a:t>Autoři: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David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Dunning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Justin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Kruger</a:t>
            </a:r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cs-CZ" b="1" u="sng" dirty="0" err="1" smtClean="0"/>
              <a:t>Dunning</a:t>
            </a:r>
            <a:r>
              <a:rPr lang="cs-CZ" b="1" u="sng" dirty="0" smtClean="0"/>
              <a:t>-</a:t>
            </a:r>
            <a:r>
              <a:rPr lang="cs-CZ" b="1" u="sng" dirty="0" err="1" smtClean="0"/>
              <a:t>Krugerův</a:t>
            </a:r>
            <a:r>
              <a:rPr lang="cs-CZ" b="1" u="sng" dirty="0" smtClean="0"/>
              <a:t> efekt</a:t>
            </a:r>
            <a:r>
              <a:rPr lang="cs-CZ" dirty="0" smtClean="0"/>
              <a:t> říká, že míra odbornosti v daném oboru má vliv na schopnost hodnocení sebe i druhých. Lidé s nízkými schopnostmi či kompetencemi v dané oblasti dosahují nízkého výkonu, avšak mají naopak tendenci výrazně přeceňovat dosažený výsledek při srovnávání s ostatními. Naopak lidé s vysokou odborností své dosažené výsledky mírně podceňují. V prvním případě jde o přecenění vlastních sil, ve druhém případě o přecenění sil ostatních.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Dunning-Kruger effect</a:t>
            </a:r>
            <a:r>
              <a:rPr lang="cs-CZ" dirty="0" smtClean="0"/>
              <a:t>- Graf 1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214942" y="60007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účastníci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5720" y="142873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Dosažené výsledky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Dunning-Kruger effect</a:t>
            </a:r>
            <a:r>
              <a:rPr lang="cs-CZ" dirty="0" smtClean="0"/>
              <a:t>- Graf 2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500042"/>
            <a:ext cx="9144000" cy="63579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Neschopní lidé v daném oboru trpí následujícími chybami:</a:t>
            </a:r>
          </a:p>
          <a:p>
            <a:r>
              <a:rPr lang="cs-CZ" dirty="0" smtClean="0"/>
              <a:t>1. Jejich neschopnost jim brání dosáhnout dobrých výsledků.</a:t>
            </a:r>
          </a:p>
          <a:p>
            <a:r>
              <a:rPr lang="cs-CZ" dirty="0" smtClean="0"/>
              <a:t>2. Díky své neschopnosti nejsou schopni rozpoznat svojí neschopnost.</a:t>
            </a:r>
          </a:p>
          <a:p>
            <a:r>
              <a:rPr lang="cs-CZ" dirty="0" smtClean="0"/>
              <a:t>3. Kvůli tomu, že si nejsou vědomi své neschopnosti a svých chyb, nemohou se z nich poučit a tím jsou nuceni k jejich opakování. </a:t>
            </a:r>
          </a:p>
          <a:p>
            <a:r>
              <a:rPr lang="cs-CZ" dirty="0" smtClean="0"/>
              <a:t>4. Jelikož nejsou schopni poznat svoji chybu a žijí v iluzi o svých schopnostech, tak když jsou konfrontováni se svými špatnými výsledky, mají tendenci svádět svá špatná rozhodnutí na externí faktory.</a:t>
            </a:r>
          </a:p>
          <a:p>
            <a:r>
              <a:rPr lang="cs-CZ" dirty="0" smtClean="0"/>
              <a:t>5. jelikož nemají dostatečné schopnosti pro kvalitní rozhodování, tak jsou snadno ovlivnitelní.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Vliv na vytváření a prosazování reforem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Reformy jsou předmětem politické agendy. Tedy o jejich vytváření nerozhodují pouze odborníci, ale politici, kterým jde jednak o vlastní zájmy a jednak nemusí mít dostatečné schopnosti k jejich pochopení. </a:t>
            </a:r>
          </a:p>
          <a:p>
            <a:r>
              <a:rPr lang="cs-CZ" dirty="0" smtClean="0"/>
              <a:t>Pokud nemají dostatečné schopnosti k jejich pochopení, tak dochází i k problémům s jejich interpretací veřejnosti.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na veřejnou volbu.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tomto ohledu se za schopnost v dané oblasti dá považovat inteligence člověka. 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Způsoby provádění veřejné volby:</a:t>
            </a:r>
          </a:p>
          <a:p>
            <a:pPr marL="514350" indent="-514350">
              <a:buAutoNum type="arabicPeriod"/>
            </a:pPr>
            <a:r>
              <a:rPr lang="cs-CZ" dirty="0" smtClean="0"/>
              <a:t>Systém přímé volby.</a:t>
            </a:r>
          </a:p>
          <a:p>
            <a:pPr marL="514350" indent="-514350">
              <a:buAutoNum type="arabicPeriod"/>
            </a:pPr>
            <a:r>
              <a:rPr lang="cs-CZ" dirty="0" smtClean="0"/>
              <a:t>Zastupitelský systém.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Rozložení inteligence v populaci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Michal\Desktop\image.ph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67668"/>
            <a:ext cx="8108213" cy="4461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Chyby neschopných ve veřejné volbě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Rozpor mezi chtěným a potřebným. 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Určení správného postupu. 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Opakování chyb. 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smtClean="0"/>
              <a:t>Nenalezení prostoru pro </a:t>
            </a:r>
            <a:r>
              <a:rPr lang="cs-CZ" dirty="0" smtClean="0"/>
              <a:t>kooperaci.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305</Words>
  <Application>Microsoft Office PowerPoint</Application>
  <PresentationFormat>Předvádění na obrazovce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Vliv Dunning-krugerova efektu na přijímání a prosazování reforem a veřejnou volbu.</vt:lpstr>
      <vt:lpstr>Co je to Dunning-Krugerův efekt? </vt:lpstr>
      <vt:lpstr>Dunning-Kruger effect- Graf 1</vt:lpstr>
      <vt:lpstr>Dunning-Kruger effect- Graf 2</vt:lpstr>
      <vt:lpstr>Prezentace aplikace PowerPoint</vt:lpstr>
      <vt:lpstr>Vliv na vytváření a prosazování reforem</vt:lpstr>
      <vt:lpstr>Vliv na veřejnou volbu.</vt:lpstr>
      <vt:lpstr>Rozložení inteligence v populaci</vt:lpstr>
      <vt:lpstr>Chyby neschopných ve veřejné volbě</vt:lpstr>
      <vt:lpstr>Možná řešení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Dunning-Kruger effect and its influence on the adoption of reforms</dc:title>
  <dc:creator>Michal</dc:creator>
  <cp:lastModifiedBy>Němec Pavel</cp:lastModifiedBy>
  <cp:revision>68</cp:revision>
  <dcterms:created xsi:type="dcterms:W3CDTF">2012-09-24T14:27:56Z</dcterms:created>
  <dcterms:modified xsi:type="dcterms:W3CDTF">2013-02-04T08:43:07Z</dcterms:modified>
</cp:coreProperties>
</file>