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9AE7-EE6E-417C-97CD-40DFED0A8B0D}" type="datetimeFigureOut">
              <a:rPr lang="cs-CZ" smtClean="0"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9018-B850-4540-BC3E-B5676EFF2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9AE7-EE6E-417C-97CD-40DFED0A8B0D}" type="datetimeFigureOut">
              <a:rPr lang="cs-CZ" smtClean="0"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9018-B850-4540-BC3E-B5676EFF2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9AE7-EE6E-417C-97CD-40DFED0A8B0D}" type="datetimeFigureOut">
              <a:rPr lang="cs-CZ" smtClean="0"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9018-B850-4540-BC3E-B5676EFF2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9AE7-EE6E-417C-97CD-40DFED0A8B0D}" type="datetimeFigureOut">
              <a:rPr lang="cs-CZ" smtClean="0"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9018-B850-4540-BC3E-B5676EFF2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9AE7-EE6E-417C-97CD-40DFED0A8B0D}" type="datetimeFigureOut">
              <a:rPr lang="cs-CZ" smtClean="0"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9018-B850-4540-BC3E-B5676EFF2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9AE7-EE6E-417C-97CD-40DFED0A8B0D}" type="datetimeFigureOut">
              <a:rPr lang="cs-CZ" smtClean="0"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9018-B850-4540-BC3E-B5676EFF2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9AE7-EE6E-417C-97CD-40DFED0A8B0D}" type="datetimeFigureOut">
              <a:rPr lang="cs-CZ" smtClean="0"/>
              <a:t>10.3.2013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9018-B850-4540-BC3E-B5676EFF2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9AE7-EE6E-417C-97CD-40DFED0A8B0D}" type="datetimeFigureOut">
              <a:rPr lang="cs-CZ" smtClean="0"/>
              <a:t>10.3.2013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9018-B850-4540-BC3E-B5676EFF2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9AE7-EE6E-417C-97CD-40DFED0A8B0D}" type="datetimeFigureOut">
              <a:rPr lang="cs-CZ" smtClean="0"/>
              <a:t>10.3.2013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9018-B850-4540-BC3E-B5676EFF2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9AE7-EE6E-417C-97CD-40DFED0A8B0D}" type="datetimeFigureOut">
              <a:rPr lang="cs-CZ" smtClean="0"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9018-B850-4540-BC3E-B5676EFF2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9AE7-EE6E-417C-97CD-40DFED0A8B0D}" type="datetimeFigureOut">
              <a:rPr lang="cs-CZ" smtClean="0"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9018-B850-4540-BC3E-B5676EFF2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F9AE7-EE6E-417C-97CD-40DFED0A8B0D}" type="datetimeFigureOut">
              <a:rPr lang="cs-CZ" smtClean="0"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9018-B850-4540-BC3E-B5676EFF2A6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Mediální masáž, aneb jsou opravdu defenzivní akcie tak výhodné v dobách krize?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Walt</a:t>
            </a:r>
            <a:r>
              <a:rPr lang="cs-CZ" dirty="0" smtClean="0"/>
              <a:t> </a:t>
            </a:r>
            <a:r>
              <a:rPr lang="cs-CZ" dirty="0" err="1" smtClean="0"/>
              <a:t>Disney</a:t>
            </a:r>
            <a:r>
              <a:rPr lang="cs-CZ" dirty="0" smtClean="0"/>
              <a:t> Co.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Založeno 16. říjen 1923 (bratry </a:t>
            </a:r>
            <a:r>
              <a:rPr lang="cs-CZ" dirty="0" err="1" smtClean="0"/>
              <a:t>Ray</a:t>
            </a:r>
            <a:r>
              <a:rPr lang="cs-CZ" dirty="0" smtClean="0"/>
              <a:t> a </a:t>
            </a:r>
            <a:r>
              <a:rPr lang="cs-CZ" dirty="0" err="1" smtClean="0"/>
              <a:t>Walt</a:t>
            </a:r>
            <a:r>
              <a:rPr lang="cs-CZ" dirty="0" smtClean="0"/>
              <a:t> </a:t>
            </a:r>
            <a:r>
              <a:rPr lang="cs-CZ" dirty="0" err="1" smtClean="0"/>
              <a:t>Disney</a:t>
            </a:r>
            <a:r>
              <a:rPr lang="cs-CZ" dirty="0" smtClean="0"/>
              <a:t>)</a:t>
            </a:r>
          </a:p>
          <a:p>
            <a:r>
              <a:rPr lang="cs-CZ" dirty="0" smtClean="0"/>
              <a:t>Tržní kapitalizace 103,61 mld. $</a:t>
            </a:r>
          </a:p>
          <a:p>
            <a:r>
              <a:rPr lang="cs-CZ" dirty="0" smtClean="0"/>
              <a:t>Zisk 10 mld. $</a:t>
            </a:r>
          </a:p>
          <a:p>
            <a:r>
              <a:rPr lang="cs-CZ" dirty="0" smtClean="0"/>
              <a:t>Vlastnické podíly:</a:t>
            </a:r>
          </a:p>
          <a:p>
            <a:pPr lvl="1"/>
            <a:r>
              <a:rPr lang="cs-CZ" dirty="0"/>
              <a:t>51% podíl na Disneylandu v Paříži</a:t>
            </a:r>
          </a:p>
          <a:p>
            <a:pPr lvl="1"/>
            <a:r>
              <a:rPr lang="cs-CZ" dirty="0"/>
              <a:t>40% podíl v Euro </a:t>
            </a:r>
            <a:r>
              <a:rPr lang="cs-CZ" dirty="0" err="1"/>
              <a:t>Disney</a:t>
            </a:r>
            <a:r>
              <a:rPr lang="cs-CZ" dirty="0"/>
              <a:t> S.C.A.</a:t>
            </a:r>
          </a:p>
          <a:p>
            <a:pPr lvl="1"/>
            <a:r>
              <a:rPr lang="cs-CZ" dirty="0"/>
              <a:t>18% podíl ve společnosti </a:t>
            </a:r>
            <a:r>
              <a:rPr lang="cs-CZ" dirty="0" err="1"/>
              <a:t>Active</a:t>
            </a:r>
            <a:r>
              <a:rPr lang="cs-CZ" dirty="0"/>
              <a:t> Network</a:t>
            </a:r>
          </a:p>
          <a:p>
            <a:pPr lvl="1"/>
            <a:r>
              <a:rPr lang="cs-CZ" dirty="0"/>
              <a:t>47% podíl v </a:t>
            </a:r>
            <a:r>
              <a:rPr lang="cs-CZ" dirty="0" err="1"/>
              <a:t>Hong</a:t>
            </a:r>
            <a:r>
              <a:rPr lang="cs-CZ" dirty="0"/>
              <a:t> Kong Disneyland </a:t>
            </a:r>
            <a:r>
              <a:rPr lang="cs-CZ" dirty="0" smtClean="0"/>
              <a:t>Resort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Akcie </a:t>
            </a:r>
            <a:r>
              <a:rPr lang="cs-CZ" dirty="0" err="1"/>
              <a:t>W</a:t>
            </a:r>
            <a:r>
              <a:rPr lang="cs-CZ" dirty="0" err="1" smtClean="0"/>
              <a:t>alt</a:t>
            </a:r>
            <a:r>
              <a:rPr lang="cs-CZ" dirty="0" smtClean="0"/>
              <a:t> </a:t>
            </a:r>
            <a:r>
              <a:rPr lang="cs-CZ" dirty="0" err="1" smtClean="0"/>
              <a:t>Disney</a:t>
            </a:r>
            <a:r>
              <a:rPr lang="cs-CZ" dirty="0" smtClean="0"/>
              <a:t> Co.</a:t>
            </a:r>
            <a:endParaRPr lang="cs-CZ" dirty="0"/>
          </a:p>
        </p:txBody>
      </p:sp>
      <p:pic>
        <p:nvPicPr>
          <p:cNvPr id="4" name="Picture 0" descr="DI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1752600"/>
            <a:ext cx="76200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index zábavního průmyslu indexu </a:t>
            </a:r>
            <a:r>
              <a:rPr lang="cs-CZ" b="1" cap="all" dirty="0" err="1"/>
              <a:t>Dow</a:t>
            </a:r>
            <a:r>
              <a:rPr lang="cs-CZ" b="1" cap="all" dirty="0"/>
              <a:t> </a:t>
            </a:r>
            <a:r>
              <a:rPr lang="cs-CZ" b="1" cap="all" dirty="0" err="1" smtClean="0"/>
              <a:t>Jones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371600" y="2133600"/>
          <a:ext cx="6530975" cy="2141062"/>
        </p:xfrm>
        <a:graphic>
          <a:graphicData uri="http://schemas.openxmlformats.org/drawingml/2006/table">
            <a:tbl>
              <a:tblPr/>
              <a:tblGrid>
                <a:gridCol w="1196431"/>
                <a:gridCol w="2406974"/>
                <a:gridCol w="2927570"/>
              </a:tblGrid>
              <a:tr h="30586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 err="1">
                          <a:latin typeface="Times New Roman"/>
                          <a:ea typeface="Times New Roman"/>
                        </a:rPr>
                        <a:t>Symobol</a:t>
                      </a:r>
                      <a:endParaRPr lang="cs-CZ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imes New Roman"/>
                          <a:ea typeface="Times New Roman"/>
                        </a:rPr>
                        <a:t>Jméno společnosti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Tržní kapitalizace (v mld. USD)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6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DIS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 err="1">
                          <a:latin typeface="Times New Roman"/>
                          <a:ea typeface="Times New Roman"/>
                        </a:rPr>
                        <a:t>WaltDisney</a:t>
                      </a:r>
                      <a:r>
                        <a:rPr lang="cs-CZ" sz="1200" b="1" dirty="0">
                          <a:latin typeface="Times New Roman"/>
                          <a:ea typeface="Times New Roman"/>
                        </a:rPr>
                        <a:t> Co.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61,08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586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CMCSA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 err="1">
                          <a:latin typeface="Times New Roman"/>
                          <a:ea typeface="Times New Roman"/>
                        </a:rPr>
                        <a:t>ComcasCorporation</a:t>
                      </a:r>
                      <a:endParaRPr lang="cs-CZ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57,22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6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NWS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 err="1">
                          <a:latin typeface="Times New Roman"/>
                          <a:ea typeface="Times New Roman"/>
                        </a:rPr>
                        <a:t>NewsCorporation</a:t>
                      </a:r>
                      <a:endParaRPr lang="cs-CZ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41,01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6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TWX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TimeWarner Inc.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32,39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6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DTV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DirecTV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31,81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86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VIA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Viacom Inc.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imes New Roman"/>
                          <a:ea typeface="Times New Roman"/>
                        </a:rPr>
                        <a:t>27,42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Korelace akcie </a:t>
            </a:r>
            <a:r>
              <a:rPr lang="cs-CZ" sz="3200" dirty="0" err="1"/>
              <a:t>WaltDisney</a:t>
            </a:r>
            <a:r>
              <a:rPr lang="cs-CZ" sz="3200" dirty="0"/>
              <a:t> Co. s indexem zábavního průmyslu indexu </a:t>
            </a:r>
            <a:r>
              <a:rPr lang="cs-CZ" sz="3200" dirty="0" err="1"/>
              <a:t>Dow</a:t>
            </a:r>
            <a:r>
              <a:rPr lang="cs-CZ" sz="3200" dirty="0"/>
              <a:t> </a:t>
            </a:r>
            <a:r>
              <a:rPr lang="cs-CZ" sz="3200" dirty="0" err="1"/>
              <a:t>Jones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057400" y="1752600"/>
          <a:ext cx="5161915" cy="731520"/>
        </p:xfrm>
        <a:graphic>
          <a:graphicData uri="http://schemas.openxmlformats.org/drawingml/2006/table">
            <a:tbl>
              <a:tblPr/>
              <a:tblGrid>
                <a:gridCol w="3066415"/>
                <a:gridCol w="2095500"/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imes New Roman"/>
                          <a:ea typeface="Times New Roman"/>
                        </a:rPr>
                        <a:t>Období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Korelace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Za 5 let (od 1.1.2007)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91%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imes New Roman"/>
                          <a:ea typeface="Times New Roman"/>
                        </a:rPr>
                        <a:t>od 1.1.2008 do 31.12.2009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97%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Od 1.1.2011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imes New Roman"/>
                          <a:ea typeface="Times New Roman"/>
                        </a:rPr>
                        <a:t>87%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3" descr="DIS_DJUSBC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590800"/>
            <a:ext cx="7616952" cy="39593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Korelace akcie a </a:t>
            </a:r>
            <a:r>
              <a:rPr lang="cs-CZ" sz="3200" dirty="0" err="1"/>
              <a:t>WaltDisney</a:t>
            </a:r>
            <a:r>
              <a:rPr lang="cs-CZ" sz="3200" dirty="0"/>
              <a:t> Co. s indexem </a:t>
            </a:r>
            <a:r>
              <a:rPr lang="cs-CZ" sz="3200" dirty="0" err="1"/>
              <a:t>Dow</a:t>
            </a:r>
            <a:r>
              <a:rPr lang="cs-CZ" sz="3200" dirty="0"/>
              <a:t> </a:t>
            </a:r>
            <a:r>
              <a:rPr lang="cs-CZ" sz="3200" dirty="0" err="1"/>
              <a:t>Jones</a:t>
            </a:r>
            <a:r>
              <a:rPr lang="cs-CZ" sz="3200" dirty="0"/>
              <a:t> </a:t>
            </a:r>
            <a:r>
              <a:rPr lang="cs-CZ" sz="3200" dirty="0" err="1" smtClean="0"/>
              <a:t>Industrial</a:t>
            </a:r>
            <a:r>
              <a:rPr lang="cs-CZ" sz="3200" dirty="0" smtClean="0"/>
              <a:t> </a:t>
            </a:r>
            <a:r>
              <a:rPr lang="cs-CZ" sz="3200" dirty="0" err="1" smtClean="0"/>
              <a:t>Average</a:t>
            </a:r>
            <a:endParaRPr lang="cs-CZ" sz="3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057400" y="1752600"/>
          <a:ext cx="5161915" cy="731520"/>
        </p:xfrm>
        <a:graphic>
          <a:graphicData uri="http://schemas.openxmlformats.org/drawingml/2006/table">
            <a:tbl>
              <a:tblPr/>
              <a:tblGrid>
                <a:gridCol w="3066415"/>
                <a:gridCol w="2095500"/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imes New Roman"/>
                          <a:ea typeface="Times New Roman"/>
                        </a:rPr>
                        <a:t>Období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Korelace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imes New Roman"/>
                          <a:ea typeface="Times New Roman"/>
                        </a:rPr>
                        <a:t>Za 5 let (od 1.1.2007)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78%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imes New Roman"/>
                          <a:ea typeface="Times New Roman"/>
                        </a:rPr>
                        <a:t>od 1.1.2008 do 31.12.2009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93%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Od 1.1.2011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imes New Roman"/>
                          <a:ea typeface="Times New Roman"/>
                        </a:rPr>
                        <a:t>86%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90800"/>
            <a:ext cx="7616952" cy="3959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Korelace indexu zábavního průmyslu indexu </a:t>
            </a:r>
            <a:r>
              <a:rPr lang="cs-CZ" sz="3200" dirty="0" err="1"/>
              <a:t>Dow</a:t>
            </a:r>
            <a:r>
              <a:rPr lang="cs-CZ" sz="3200" dirty="0"/>
              <a:t> </a:t>
            </a:r>
            <a:r>
              <a:rPr lang="cs-CZ" sz="3200" dirty="0" err="1"/>
              <a:t>Jones</a:t>
            </a:r>
            <a:r>
              <a:rPr lang="cs-CZ" sz="3200" dirty="0"/>
              <a:t> s indexem </a:t>
            </a:r>
            <a:r>
              <a:rPr lang="cs-CZ" sz="3200" dirty="0" err="1"/>
              <a:t>Dow</a:t>
            </a:r>
            <a:r>
              <a:rPr lang="cs-CZ" sz="3200" dirty="0"/>
              <a:t> </a:t>
            </a:r>
            <a:r>
              <a:rPr lang="cs-CZ" sz="3200" dirty="0" err="1"/>
              <a:t>Jones</a:t>
            </a:r>
            <a:r>
              <a:rPr lang="cs-CZ" sz="3200" dirty="0"/>
              <a:t> </a:t>
            </a:r>
            <a:r>
              <a:rPr lang="cs-CZ" sz="3200" dirty="0" err="1" smtClean="0"/>
              <a:t>Industrial</a:t>
            </a:r>
            <a:r>
              <a:rPr lang="cs-CZ" sz="3200" dirty="0" smtClean="0"/>
              <a:t> </a:t>
            </a:r>
            <a:r>
              <a:rPr lang="cs-CZ" sz="3200" dirty="0" err="1" smtClean="0"/>
              <a:t>Average</a:t>
            </a:r>
            <a:endParaRPr lang="cs-CZ" sz="3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057400" y="1752600"/>
          <a:ext cx="5161915" cy="731520"/>
        </p:xfrm>
        <a:graphic>
          <a:graphicData uri="http://schemas.openxmlformats.org/drawingml/2006/table">
            <a:tbl>
              <a:tblPr/>
              <a:tblGrid>
                <a:gridCol w="3066415"/>
                <a:gridCol w="2095500"/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imes New Roman"/>
                          <a:ea typeface="Times New Roman"/>
                        </a:rPr>
                        <a:t>Období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Korelace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Za 5 let (od 1.1.2007)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89%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od 1.1.2008 do 31.12.2009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97%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</a:rPr>
                        <a:t>Od 1.1.2011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imes New Roman"/>
                          <a:ea typeface="Times New Roman"/>
                        </a:rPr>
                        <a:t>93%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7616952" cy="3959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180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Mediální masáž, aneb jsou opravdu defenzivní akcie tak výhodné v dobách krize?</vt:lpstr>
      <vt:lpstr>Walt Disney Co.</vt:lpstr>
      <vt:lpstr>Akcie Walt Disney Co.</vt:lpstr>
      <vt:lpstr>index zábavního průmyslu indexu Dow Jones</vt:lpstr>
      <vt:lpstr>Korelace akcie WaltDisney Co. s indexem zábavního průmyslu indexu Dow Jones</vt:lpstr>
      <vt:lpstr>Korelace akcie a WaltDisney Co. s indexem Dow Jones Industrial Average</vt:lpstr>
      <vt:lpstr>Korelace indexu zábavního průmyslu indexu Dow Jones s indexem Dow Jones Industrial Average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Mediální masáž, aneb jsou opravdu defenzivní akcie takvýhodné v dobách krize?</dc:title>
  <dc:creator>User</dc:creator>
  <cp:lastModifiedBy>User</cp:lastModifiedBy>
  <cp:revision>8</cp:revision>
  <dcterms:created xsi:type="dcterms:W3CDTF">2013-03-10T18:25:43Z</dcterms:created>
  <dcterms:modified xsi:type="dcterms:W3CDTF">2013-03-10T19:37:53Z</dcterms:modified>
</cp:coreProperties>
</file>